
<file path=[Content_Types].xml><?xml version="1.0" encoding="utf-8"?>
<Types xmlns="http://schemas.openxmlformats.org/package/2006/content-types">
  <Default Extension="gif" ContentType="image/gif"/>
  <Default Extension="jfif" ContentType="image/jpeg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4"/>
  </p:sldMasterIdLst>
  <p:sldIdLst>
    <p:sldId id="257" r:id="rId5"/>
    <p:sldId id="259" r:id="rId6"/>
    <p:sldId id="260" r:id="rId7"/>
    <p:sldId id="266" r:id="rId8"/>
    <p:sldId id="261" r:id="rId9"/>
    <p:sldId id="263" r:id="rId10"/>
    <p:sldId id="264" r:id="rId11"/>
    <p:sldId id="265" r:id="rId12"/>
    <p:sldId id="26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799" autoAdjust="0"/>
    <p:restoredTop sz="94619" autoAdjust="0"/>
  </p:normalViewPr>
  <p:slideViewPr>
    <p:cSldViewPr snapToGrid="0">
      <p:cViewPr varScale="1">
        <p:scale>
          <a:sx n="110" d="100"/>
          <a:sy n="110" d="100"/>
        </p:scale>
        <p:origin x="115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gif>
</file>

<file path=ppt/media/image12.gif>
</file>

<file path=ppt/media/image13.png>
</file>

<file path=ppt/media/image14.jfif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8/3/2020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01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8/3/2020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59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8/3/2020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849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8/3/2020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44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8/3/2020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80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8/3/2020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32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8/3/2020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04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8/3/2020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3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8/3/2020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494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8/3/2020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76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8/3/2020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289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8/3/2020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0089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11" r:id="rId5"/>
    <p:sldLayoutId id="2147483760" r:id="rId6"/>
    <p:sldLayoutId id="2147483762" r:id="rId7"/>
    <p:sldLayoutId id="2147483706" r:id="rId8"/>
    <p:sldLayoutId id="2147483709" r:id="rId9"/>
    <p:sldLayoutId id="2147483707" r:id="rId10"/>
    <p:sldLayoutId id="2147483708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avasconcelos/rl_obstacle_avoidance/blob/master/notebook/Term%20Project%20V2.ipynb" TargetMode="External"/><Relationship Id="rId7" Type="http://schemas.openxmlformats.org/officeDocument/2006/relationships/image" Target="../media/image16.png"/><Relationship Id="rId2" Type="http://schemas.openxmlformats.org/officeDocument/2006/relationships/hyperlink" Target="https://github.com/ravasconcelos/rl_obstacle_avoidance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jfif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PngA5YLFuvU&amp;t=187s" TargetMode="External"/><Relationship Id="rId2" Type="http://schemas.openxmlformats.org/officeDocument/2006/relationships/hyperlink" Target="https://github.com/maurock/snake-ga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D6D7A0BC-0046-4CAA-8E7F-DCAFE511E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21E816-31F5-48BB-BD02-D15F2F18B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</p:spPr>
        <p:txBody>
          <a:bodyPr>
            <a:normAutofit/>
          </a:bodyPr>
          <a:lstStyle/>
          <a:p>
            <a:r>
              <a:rPr lang="en-US" dirty="0"/>
              <a:t>Robot Obstacle avoidance with reinforcement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5D6E6B-3353-491C-A3C6-F278D6CED8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468233"/>
          </a:xfrm>
        </p:spPr>
        <p:txBody>
          <a:bodyPr>
            <a:normAutofit/>
          </a:bodyPr>
          <a:lstStyle/>
          <a:p>
            <a:r>
              <a:rPr lang="en-US" dirty="0"/>
              <a:t>Intelligent Systems and Reinforcement Learning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7C6334F-6411-41EC-AD7D-179EDD8B5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6B02CEE-3AF8-4349-9B3E-8970E6DF62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AA01CF0-3FB5-44EB-B7DE-F2E86374C2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6" name="Picture 5" descr="abstract image">
            <a:extLst>
              <a:ext uri="{FF2B5EF4-FFF2-40B4-BE49-F238E27FC236}">
                <a16:creationId xmlns:a16="http://schemas.microsoft.com/office/drawing/2014/main" id="{F1A8C364-94D4-4630-BAD0-78722F3470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8733" y="3081867"/>
            <a:ext cx="11260667" cy="331046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2B11504-29B7-4C76-B7F3-BFD8165ECA5C}"/>
              </a:ext>
            </a:extLst>
          </p:cNvPr>
          <p:cNvSpPr txBox="1"/>
          <p:nvPr/>
        </p:nvSpPr>
        <p:spPr>
          <a:xfrm>
            <a:off x="9162084" y="1574953"/>
            <a:ext cx="266425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accent2"/>
                </a:solidFill>
              </a:rPr>
              <a:t>Group Members:</a:t>
            </a:r>
          </a:p>
          <a:p>
            <a:pPr marL="342900" indent="-342900">
              <a:buAutoNum type="arabicPeriod"/>
            </a:pPr>
            <a:r>
              <a:rPr lang="en-CA" dirty="0">
                <a:solidFill>
                  <a:schemeClr val="accent2"/>
                </a:solidFill>
              </a:rPr>
              <a:t>Alexandre Dietrich</a:t>
            </a:r>
          </a:p>
          <a:p>
            <a:pPr marL="342900" indent="-342900">
              <a:buAutoNum type="arabicPeriod"/>
            </a:pPr>
            <a:r>
              <a:rPr lang="en-CA" dirty="0">
                <a:solidFill>
                  <a:schemeClr val="accent2"/>
                </a:solidFill>
              </a:rPr>
              <a:t>Ankur Tyagi</a:t>
            </a:r>
          </a:p>
          <a:p>
            <a:pPr marL="342900" indent="-342900">
              <a:buAutoNum type="arabicPeriod"/>
            </a:pPr>
            <a:r>
              <a:rPr lang="en-CA" dirty="0">
                <a:solidFill>
                  <a:schemeClr val="accent2"/>
                </a:solidFill>
              </a:rPr>
              <a:t>Haitham Alamri</a:t>
            </a:r>
          </a:p>
          <a:p>
            <a:pPr marL="342900" indent="-342900">
              <a:buAutoNum type="arabicPeriod"/>
            </a:pPr>
            <a:r>
              <a:rPr lang="en-CA" dirty="0">
                <a:solidFill>
                  <a:schemeClr val="accent2"/>
                </a:solidFill>
              </a:rPr>
              <a:t>Rodolfo Vasconcelos </a:t>
            </a:r>
          </a:p>
        </p:txBody>
      </p:sp>
    </p:spTree>
    <p:extLst>
      <p:ext uri="{BB962C8B-B14F-4D97-AF65-F5344CB8AC3E}">
        <p14:creationId xmlns:p14="http://schemas.microsoft.com/office/powerpoint/2010/main" val="24758055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ectangle 72">
            <a:extLst>
              <a:ext uri="{FF2B5EF4-FFF2-40B4-BE49-F238E27FC236}">
                <a16:creationId xmlns:a16="http://schemas.microsoft.com/office/drawing/2014/main" id="{E9751CB9-7B25-4EB8-9A6F-82F822549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E1317383-CF3B-4B02-9512-BECBEF6362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B1D4C7A0-6DF2-4F2D-A45D-F111582974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DBF3943D-BCB6-4B31-809D-A00568648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39373A6F-2E1F-4613-8E1D-D68057D29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01200"/>
            <a:ext cx="3707477" cy="562497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5BD2A4-493A-43DE-8F94-D2877F8122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255" y="702155"/>
            <a:ext cx="3409783" cy="1300365"/>
          </a:xfrm>
        </p:spPr>
        <p:txBody>
          <a:bodyPr>
            <a:normAutofit/>
          </a:bodyPr>
          <a:lstStyle/>
          <a:p>
            <a:r>
              <a:rPr lang="en-CA">
                <a:solidFill>
                  <a:srgbClr val="FFFFFF"/>
                </a:solidFill>
              </a:rPr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A6CD0A-3896-42CE-AE92-3B0BA87643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255" y="2177142"/>
            <a:ext cx="3409782" cy="3823607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CA" dirty="0">
                <a:solidFill>
                  <a:srgbClr val="FFFFFF"/>
                </a:solidFill>
              </a:rPr>
              <a:t>Find the path for robot to reach an end point (goal state) while avoiding randomly generated obstacles in a 2D space</a:t>
            </a:r>
          </a:p>
          <a:p>
            <a:pPr marL="0" indent="0">
              <a:buNone/>
            </a:pPr>
            <a:endParaRPr lang="en-CA" dirty="0">
              <a:solidFill>
                <a:srgbClr val="FFFFFF"/>
              </a:solidFill>
            </a:endParaRPr>
          </a:p>
          <a:p>
            <a:pPr marL="0" indent="0">
              <a:buNone/>
            </a:pPr>
            <a:endParaRPr lang="en-CA" dirty="0">
              <a:solidFill>
                <a:srgbClr val="FFFFFF"/>
              </a:solidFill>
            </a:endParaRPr>
          </a:p>
          <a:p>
            <a:pPr marL="0" indent="0">
              <a:buNone/>
            </a:pPr>
            <a:endParaRPr lang="en-CA" dirty="0">
              <a:solidFill>
                <a:srgbClr val="FFFFFF"/>
              </a:solidFill>
            </a:endParaRPr>
          </a:p>
        </p:txBody>
      </p:sp>
      <p:pic>
        <p:nvPicPr>
          <p:cNvPr id="1028" name="Picture 4" descr="Obstacle Avoidance for Autonomous Mobile Robots Based on Position ...">
            <a:extLst>
              <a:ext uri="{FF2B5EF4-FFF2-40B4-BE49-F238E27FC236}">
                <a16:creationId xmlns:a16="http://schemas.microsoft.com/office/drawing/2014/main" id="{F4732259-B161-422E-A72D-1BB11D482E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92231" y="1524551"/>
            <a:ext cx="6831503" cy="3791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79542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BD2A4-493A-43DE-8F94-D2877F8122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646420"/>
          </a:xfrm>
        </p:spPr>
        <p:txBody>
          <a:bodyPr/>
          <a:lstStyle/>
          <a:p>
            <a:r>
              <a:rPr lang="en-CA" dirty="0"/>
              <a:t>Environment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A6CD0A-3896-42CE-AE92-3B0BA87643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348577"/>
            <a:ext cx="11029615" cy="4626774"/>
          </a:xfrm>
        </p:spPr>
        <p:txBody>
          <a:bodyPr anchor="t"/>
          <a:lstStyle/>
          <a:p>
            <a:pPr marL="0" indent="0">
              <a:buNone/>
            </a:pPr>
            <a:r>
              <a:rPr lang="en-CA" dirty="0"/>
              <a:t>Environment simulation using python 3 for the project</a:t>
            </a:r>
          </a:p>
          <a:p>
            <a:pPr marL="0" indent="0">
              <a:buNone/>
            </a:pPr>
            <a:endParaRPr lang="en-CA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F3205862-2887-4A22-AC18-B88DE31413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631" y="1594022"/>
            <a:ext cx="6731189" cy="482159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EAF2B1A-BB25-4033-A2F8-FC207C175CE2}"/>
              </a:ext>
            </a:extLst>
          </p:cNvPr>
          <p:cNvSpPr txBox="1"/>
          <p:nvPr/>
        </p:nvSpPr>
        <p:spPr>
          <a:xfrm>
            <a:off x="6766958" y="1728034"/>
            <a:ext cx="4843849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i="1" u="sng" dirty="0"/>
              <a:t>Simulation Steps:</a:t>
            </a:r>
          </a:p>
          <a:p>
            <a:pPr marL="342900" indent="-342900">
              <a:buAutoNum type="arabicPeriod"/>
            </a:pPr>
            <a:r>
              <a:rPr lang="en-CA" dirty="0"/>
              <a:t>Choose the starting coordinates of the robot</a:t>
            </a:r>
          </a:p>
          <a:p>
            <a:pPr marL="342900" indent="-342900">
              <a:buAutoNum type="arabicPeriod"/>
            </a:pPr>
            <a:r>
              <a:rPr lang="en-CA" dirty="0"/>
              <a:t>Choose the target coordinates</a:t>
            </a:r>
          </a:p>
          <a:p>
            <a:pPr marL="342900" indent="-342900">
              <a:buAutoNum type="arabicPeriod"/>
            </a:pPr>
            <a:r>
              <a:rPr lang="en-CA" dirty="0"/>
              <a:t>Define static obstacles – generated randomly for each episode</a:t>
            </a:r>
          </a:p>
          <a:p>
            <a:pPr marL="342900" indent="-342900">
              <a:buAutoNum type="arabicPeriod"/>
            </a:pPr>
            <a:r>
              <a:rPr lang="en-CA" dirty="0"/>
              <a:t>Define number of sensors on the robot</a:t>
            </a:r>
          </a:p>
          <a:p>
            <a:pPr marL="342900" indent="-342900">
              <a:buAutoNum type="arabicPeriod"/>
            </a:pPr>
            <a:r>
              <a:rPr lang="en-CA" dirty="0"/>
              <a:t>Navigate the path using the step and avoid any incoming obstacles while navigating towards the target state.</a:t>
            </a:r>
          </a:p>
          <a:p>
            <a:pPr marL="342900" indent="-342900">
              <a:buAutoNum type="arabicPeriod"/>
            </a:pPr>
            <a:endParaRPr lang="en-CA" dirty="0"/>
          </a:p>
          <a:p>
            <a:r>
              <a:rPr lang="en-CA" b="1" i="1" u="sng" dirty="0"/>
              <a:t>Objectives:</a:t>
            </a:r>
          </a:p>
          <a:p>
            <a:pPr marL="342900" indent="-342900">
              <a:buAutoNum type="arabicPeriod"/>
            </a:pPr>
            <a:r>
              <a:rPr lang="en-CA" dirty="0"/>
              <a:t>Identify and optimize the algorithm to avoid the obstacle and reach the destination</a:t>
            </a:r>
          </a:p>
          <a:p>
            <a:pPr marL="342900" indent="-342900">
              <a:buAutoNum type="arabicPeriod"/>
            </a:pPr>
            <a:r>
              <a:rPr lang="en-CA" dirty="0"/>
              <a:t>Compare the efficiency of algorithms against each other.</a:t>
            </a:r>
          </a:p>
          <a:p>
            <a:pPr marL="342900" indent="-342900">
              <a:buAutoNum type="arabicPeriod"/>
            </a:pPr>
            <a:endParaRPr lang="en-CA" dirty="0"/>
          </a:p>
          <a:p>
            <a:pPr marL="342900" indent="-342900">
              <a:buAutoNum type="arabicPeriod"/>
            </a:pPr>
            <a:endParaRPr lang="en-CA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12F285-95F3-4699-AFE4-C8E4B5BA91B2}"/>
              </a:ext>
            </a:extLst>
          </p:cNvPr>
          <p:cNvSpPr txBox="1"/>
          <p:nvPr/>
        </p:nvSpPr>
        <p:spPr>
          <a:xfrm>
            <a:off x="581192" y="6214404"/>
            <a:ext cx="4545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*sample screen shot</a:t>
            </a:r>
          </a:p>
        </p:txBody>
      </p:sp>
    </p:spTree>
    <p:extLst>
      <p:ext uri="{BB962C8B-B14F-4D97-AF65-F5344CB8AC3E}">
        <p14:creationId xmlns:p14="http://schemas.microsoft.com/office/powerpoint/2010/main" val="42560085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BD2A4-493A-43DE-8F94-D2877F8122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646420"/>
          </a:xfrm>
        </p:spPr>
        <p:txBody>
          <a:bodyPr/>
          <a:lstStyle/>
          <a:p>
            <a:r>
              <a:rPr lang="en-CA" dirty="0"/>
              <a:t>Solution Approach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FC19AC6-6895-4B65-8744-43C91BA5ED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3064132"/>
              </p:ext>
            </p:extLst>
          </p:nvPr>
        </p:nvGraphicFramePr>
        <p:xfrm>
          <a:off x="581191" y="1348575"/>
          <a:ext cx="11146346" cy="511552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73173">
                  <a:extLst>
                    <a:ext uri="{9D8B030D-6E8A-4147-A177-3AD203B41FA5}">
                      <a16:colId xmlns:a16="http://schemas.microsoft.com/office/drawing/2014/main" val="507858612"/>
                    </a:ext>
                  </a:extLst>
                </a:gridCol>
                <a:gridCol w="5573173">
                  <a:extLst>
                    <a:ext uri="{9D8B030D-6E8A-4147-A177-3AD203B41FA5}">
                      <a16:colId xmlns:a16="http://schemas.microsoft.com/office/drawing/2014/main" val="2069053511"/>
                    </a:ext>
                  </a:extLst>
                </a:gridCol>
              </a:tblGrid>
              <a:tr h="2555209">
                <a:tc>
                  <a:txBody>
                    <a:bodyPr/>
                    <a:lstStyle/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CA" dirty="0"/>
                        <a:t>Set the Canvas size to be 500*500 pixels</a:t>
                      </a:r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endParaRPr lang="en-CA" dirty="0"/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CA" dirty="0"/>
                        <a:t>Grid of 50*50px with each grid of 12.5 pixels</a:t>
                      </a:r>
                    </a:p>
                    <a:p>
                      <a:pPr marL="342900" marR="0" lvl="0" indent="-34290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18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342900" marR="0" lvl="0" indent="-34290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Actions(s): Up, Down, Right and left</a:t>
                      </a:r>
                    </a:p>
                    <a:p>
                      <a:pPr marL="342900" marR="0" lvl="0" indent="-34290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18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342900" marR="0" lvl="0" indent="-34290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Dynamically generated obstacles</a:t>
                      </a:r>
                    </a:p>
                    <a:p>
                      <a:pPr marL="342900" marR="0" lvl="0" indent="-34290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18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342900" marR="0" lvl="0" indent="-34290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18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marR="0" lvl="0" indent="-34290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States: all possible states within a 4 x 4 grid with 0 or more obstacles</a:t>
                      </a:r>
                    </a:p>
                    <a:p>
                      <a:pPr marL="342900" marR="0" lvl="0" indent="-34290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18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342900" marR="0" lvl="0" indent="-34290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Reward function: </a:t>
                      </a:r>
                    </a:p>
                    <a:p>
                      <a:pPr marL="800100" marR="0" lvl="1" indent="-34290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-1 cost of step</a:t>
                      </a:r>
                    </a:p>
                    <a:p>
                      <a:pPr marL="800100" marR="0" lvl="1" indent="-34290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-5 cost of obstacle</a:t>
                      </a:r>
                    </a:p>
                    <a:p>
                      <a:pPr marL="800100" marR="0" lvl="1" indent="-34290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0 goal end state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0774782"/>
                  </a:ext>
                </a:extLst>
              </a:tr>
              <a:tr h="2555209">
                <a:tc>
                  <a:txBody>
                    <a:bodyPr/>
                    <a:lstStyle/>
                    <a:p>
                      <a:pPr marL="342900" marR="0" lvl="0" indent="-34290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sz="18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296378"/>
                  </a:ext>
                </a:extLst>
              </a:tr>
            </a:tbl>
          </a:graphicData>
        </a:graphic>
      </p:graphicFrame>
      <p:pic>
        <p:nvPicPr>
          <p:cNvPr id="22" name="Picture 21" descr="A close up of a screen&#10;&#10;Description automatically generated">
            <a:extLst>
              <a:ext uri="{FF2B5EF4-FFF2-40B4-BE49-F238E27FC236}">
                <a16:creationId xmlns:a16="http://schemas.microsoft.com/office/drawing/2014/main" id="{DA3C3760-16FD-4249-B653-F94FBA822C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192" y="3903784"/>
            <a:ext cx="2836986" cy="2562122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CFC73A31-9EFC-49C9-8456-AE967296878D}"/>
              </a:ext>
            </a:extLst>
          </p:cNvPr>
          <p:cNvSpPr txBox="1"/>
          <p:nvPr/>
        </p:nvSpPr>
        <p:spPr>
          <a:xfrm>
            <a:off x="2792249" y="6155844"/>
            <a:ext cx="4239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One grid - matrix with 2 possible obstacle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66DB63C-725A-40E7-A5D3-AA991EC2DC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2625" y="3903784"/>
            <a:ext cx="4895675" cy="13783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30A72BBA-5EF8-4F2B-B5C0-7BB3DA51F9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08300" y="3901982"/>
            <a:ext cx="3519237" cy="2562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8438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BD2A4-493A-43DE-8F94-D2877F8122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646420"/>
          </a:xfrm>
        </p:spPr>
        <p:txBody>
          <a:bodyPr/>
          <a:lstStyle/>
          <a:p>
            <a:r>
              <a:rPr lang="en-CA" dirty="0"/>
              <a:t>algorithm – 1 (Bayesian + static)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A6CD0A-3896-42CE-AE92-3B0BA87643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348577"/>
            <a:ext cx="11029615" cy="4626774"/>
          </a:xfrm>
        </p:spPr>
        <p:txBody>
          <a:bodyPr anchor="t"/>
          <a:lstStyle/>
          <a:p>
            <a:pPr marL="0" indent="0">
              <a:buNone/>
            </a:pPr>
            <a:r>
              <a:rPr lang="en-CA" dirty="0"/>
              <a:t>Execution Steps:</a:t>
            </a:r>
          </a:p>
          <a:p>
            <a:pPr marL="342900" indent="-342900">
              <a:buAutoNum type="alphaLcPeriod"/>
            </a:pPr>
            <a:endParaRPr lang="en-CA" dirty="0"/>
          </a:p>
          <a:p>
            <a:pPr marL="0" indent="0">
              <a:buNone/>
            </a:pPr>
            <a:endParaRPr lang="en-CA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B88A1479-5CF4-4DA7-9FE7-2215FB791E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6684163"/>
              </p:ext>
            </p:extLst>
          </p:nvPr>
        </p:nvGraphicFramePr>
        <p:xfrm>
          <a:off x="581191" y="1631240"/>
          <a:ext cx="5473627" cy="45246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73627">
                  <a:extLst>
                    <a:ext uri="{9D8B030D-6E8A-4147-A177-3AD203B41FA5}">
                      <a16:colId xmlns:a16="http://schemas.microsoft.com/office/drawing/2014/main" val="507858612"/>
                    </a:ext>
                  </a:extLst>
                </a:gridCol>
              </a:tblGrid>
              <a:tr h="4524603">
                <a:tc>
                  <a:txBody>
                    <a:bodyPr/>
                    <a:lstStyle/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CA" dirty="0"/>
                        <a:t>Environment: </a:t>
                      </a:r>
                    </a:p>
                    <a:p>
                      <a:pPr marL="800100" lvl="1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CA" sz="1800" dirty="0"/>
                        <a:t>Starting point : top corner(0,0)</a:t>
                      </a:r>
                    </a:p>
                    <a:p>
                      <a:pPr marL="800100" lvl="1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CA" sz="1800" dirty="0"/>
                        <a:t>End point - bottom right corner (500, 500)</a:t>
                      </a:r>
                      <a:endParaRPr lang="en-US" sz="1800" b="0" i="0" dirty="0">
                        <a:effectLst/>
                        <a:latin typeface="-apple-system"/>
                      </a:endParaRPr>
                    </a:p>
                    <a:p>
                      <a:pPr marL="800100" lvl="1" indent="-342900" algn="l">
                        <a:buFont typeface="Arial" panose="020B0604020202020204" pitchFamily="34" charset="0"/>
                        <a:buChar char="•"/>
                      </a:pPr>
                      <a:endParaRPr lang="en-CA" dirty="0"/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CA" dirty="0"/>
                        <a:t>Monte-</a:t>
                      </a:r>
                      <a:r>
                        <a:rPr lang="en-CA" dirty="0" err="1"/>
                        <a:t>carlo</a:t>
                      </a:r>
                      <a:r>
                        <a:rPr lang="en-CA" dirty="0"/>
                        <a:t> method to simulate 1000’s of episodes and value iteration</a:t>
                      </a:r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CA" dirty="0"/>
                        <a:t>Find optimal q-value for every state in 4*4 grid and determine action based on epsilon soft policy algorithm</a:t>
                      </a:r>
                    </a:p>
                    <a:p>
                      <a:pPr marL="342900" indent="-342900" algn="l" defTabSz="457200" rtl="0" eaLnBrk="1" latinLnBrk="0" hangingPunct="1">
                        <a:buFont typeface="Arial" panose="020B0604020202020204" pitchFamily="34" charset="0"/>
                        <a:buChar char="•"/>
                      </a:pPr>
                      <a:r>
                        <a:rPr lang="en-CA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The generated master policy is a dictionary of states and actions for all 50*50 grids</a:t>
                      </a:r>
                    </a:p>
                    <a:p>
                      <a:pPr marL="342900" indent="-342900" algn="l" defTabSz="457200" rtl="0" eaLnBrk="1" latinLnBrk="0" hangingPunct="1">
                        <a:buFont typeface="Arial" panose="020B0604020202020204" pitchFamily="34" charset="0"/>
                        <a:buChar char="•"/>
                      </a:pPr>
                      <a:r>
                        <a:rPr lang="en-CA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Use the optimal policy to playing stage and then run through the agent from the starting point to the goal</a:t>
                      </a:r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T(</a:t>
                      </a:r>
                      <a:r>
                        <a:rPr lang="en-US" dirty="0" err="1"/>
                        <a:t>s'|s</a:t>
                      </a:r>
                      <a:r>
                        <a:rPr lang="en-US" dirty="0"/>
                        <a:t>; a): probability of reaching s' if action a is taken in state s = 1 (No uncertainty)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0774782"/>
                  </a:ext>
                </a:extLst>
              </a:tr>
            </a:tbl>
          </a:graphicData>
        </a:graphic>
      </p:graphicFrame>
      <p:pic>
        <p:nvPicPr>
          <p:cNvPr id="2050" name="Picture 2">
            <a:extLst>
              <a:ext uri="{FF2B5EF4-FFF2-40B4-BE49-F238E27FC236}">
                <a16:creationId xmlns:a16="http://schemas.microsoft.com/office/drawing/2014/main" id="{ECBB3517-EA35-4DAE-BB51-CEC9E227B8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1174" y="631716"/>
            <a:ext cx="2360022" cy="1072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9D4FC6D8-C1EB-4824-AFD3-21A2ABF80B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0662" y="1556706"/>
            <a:ext cx="5281046" cy="1936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355190F-1E4B-4C36-83A7-41355093E4E3}"/>
              </a:ext>
            </a:extLst>
          </p:cNvPr>
          <p:cNvSpPr txBox="1"/>
          <p:nvPr/>
        </p:nvSpPr>
        <p:spPr>
          <a:xfrm>
            <a:off x="8446716" y="1528673"/>
            <a:ext cx="7489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000" dirty="0"/>
              <a:t>Step - Run</a:t>
            </a:r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770654F5-B50D-4CC3-8A9E-FAF82336DD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3304" y="3345261"/>
            <a:ext cx="4484697" cy="3265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6533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BD2A4-493A-43DE-8F94-D2877F8122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646420"/>
          </a:xfrm>
        </p:spPr>
        <p:txBody>
          <a:bodyPr/>
          <a:lstStyle/>
          <a:p>
            <a:r>
              <a:rPr lang="en-CA" dirty="0"/>
              <a:t>algorithm – 2 (Dynamic Bayesian policy)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FC19AC6-6895-4B65-8744-43C91BA5ED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6376699"/>
              </p:ext>
            </p:extLst>
          </p:nvPr>
        </p:nvGraphicFramePr>
        <p:xfrm>
          <a:off x="581192" y="1348576"/>
          <a:ext cx="10947254" cy="201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73627">
                  <a:extLst>
                    <a:ext uri="{9D8B030D-6E8A-4147-A177-3AD203B41FA5}">
                      <a16:colId xmlns:a16="http://schemas.microsoft.com/office/drawing/2014/main" val="507858612"/>
                    </a:ext>
                  </a:extLst>
                </a:gridCol>
                <a:gridCol w="5473627">
                  <a:extLst>
                    <a:ext uri="{9D8B030D-6E8A-4147-A177-3AD203B41FA5}">
                      <a16:colId xmlns:a16="http://schemas.microsoft.com/office/drawing/2014/main" val="2069053511"/>
                    </a:ext>
                  </a:extLst>
                </a:gridCol>
              </a:tblGrid>
              <a:tr h="749680">
                <a:tc>
                  <a:txBody>
                    <a:bodyPr/>
                    <a:lstStyle/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CA" dirty="0"/>
                        <a:t>Environment</a:t>
                      </a:r>
                    </a:p>
                    <a:p>
                      <a:pPr marL="800100" lvl="1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CA" dirty="0"/>
                        <a:t>Dynamic start </a:t>
                      </a:r>
                      <a:r>
                        <a:rPr lang="en-CA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point for the robot</a:t>
                      </a:r>
                      <a:endParaRPr lang="en-CA" dirty="0"/>
                    </a:p>
                    <a:p>
                      <a:pPr marL="800100" lvl="1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CA" dirty="0"/>
                        <a:t>Dynamic goal (end-point) for the robot</a:t>
                      </a:r>
                    </a:p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endParaRPr lang="en-CA" dirty="0"/>
                    </a:p>
                    <a:p>
                      <a:pPr marL="285750" marR="0" lvl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In start of every episode robot begins without a policy</a:t>
                      </a:r>
                    </a:p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algn="l" defTabSz="457200" rtl="0" eaLnBrk="1" latinLnBrk="0" hangingPunct="1">
                        <a:buFont typeface="Arial" panose="020B0604020202020204" pitchFamily="34" charset="0"/>
                        <a:buChar char="•"/>
                      </a:pPr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If a policy is not available for that state, a new policy is created using the same Monte Carlo method</a:t>
                      </a:r>
                    </a:p>
                    <a:p>
                      <a:pPr marL="342900" indent="-342900" algn="l" defTabSz="457200" rtl="0" eaLnBrk="1" latinLnBrk="0" hangingPunct="1">
                        <a:buFont typeface="Arial" panose="020B0604020202020204" pitchFamily="34" charset="0"/>
                        <a:buChar char="•"/>
                      </a:pPr>
                      <a:endParaRPr lang="en-US" sz="18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342900" indent="-342900" algn="l" defTabSz="457200" rtl="0" eaLnBrk="1" latinLnBrk="0" hangingPunct="1">
                        <a:buFont typeface="Arial" panose="020B0604020202020204" pitchFamily="34" charset="0"/>
                        <a:buChar char="•"/>
                      </a:pPr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T(</a:t>
                      </a:r>
                      <a:r>
                        <a:rPr lang="en-US" sz="1800" b="1" kern="1200" dirty="0" err="1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s'|s</a:t>
                      </a:r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; a): probability of reaching s' if action a is taken in state s &lt; 1 (some uncertainty)</a:t>
                      </a:r>
                      <a:endParaRPr lang="en-CA" sz="18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0774782"/>
                  </a:ext>
                </a:extLst>
              </a:tr>
            </a:tbl>
          </a:graphicData>
        </a:graphic>
      </p:graphicFrame>
      <p:pic>
        <p:nvPicPr>
          <p:cNvPr id="4" name="Picture 2">
            <a:extLst>
              <a:ext uri="{FF2B5EF4-FFF2-40B4-BE49-F238E27FC236}">
                <a16:creationId xmlns:a16="http://schemas.microsoft.com/office/drawing/2014/main" id="{78D668EB-64EB-4846-9C48-AF3014F7F5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830" y="3634576"/>
            <a:ext cx="5857059" cy="30962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0B526504-C848-4AA2-A7E5-4DEFBBD40F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4012" y="3373647"/>
            <a:ext cx="4476206" cy="3258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5134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BD2A4-493A-43DE-8F94-D2877F8122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646420"/>
          </a:xfrm>
        </p:spPr>
        <p:txBody>
          <a:bodyPr/>
          <a:lstStyle/>
          <a:p>
            <a:r>
              <a:rPr lang="en-CA" dirty="0"/>
              <a:t>algorithm – 3 (Extended Dynamic Policy)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FC19AC6-6895-4B65-8744-43C91BA5ED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4831806"/>
              </p:ext>
            </p:extLst>
          </p:nvPr>
        </p:nvGraphicFramePr>
        <p:xfrm>
          <a:off x="581192" y="1348575"/>
          <a:ext cx="5473627" cy="4206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73627">
                  <a:extLst>
                    <a:ext uri="{9D8B030D-6E8A-4147-A177-3AD203B41FA5}">
                      <a16:colId xmlns:a16="http://schemas.microsoft.com/office/drawing/2014/main" val="507858612"/>
                    </a:ext>
                  </a:extLst>
                </a:gridCol>
              </a:tblGrid>
              <a:tr h="1786511">
                <a:tc>
                  <a:txBody>
                    <a:bodyPr/>
                    <a:lstStyle/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CA" dirty="0"/>
                        <a:t>Environment</a:t>
                      </a:r>
                    </a:p>
                    <a:p>
                      <a:pPr marL="800100" lvl="1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CA" dirty="0"/>
                        <a:t>Dynamic start </a:t>
                      </a:r>
                      <a:r>
                        <a:rPr lang="en-CA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point for the robot</a:t>
                      </a:r>
                      <a:endParaRPr lang="en-CA" dirty="0"/>
                    </a:p>
                    <a:p>
                      <a:pPr marL="800100" lvl="1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CA" dirty="0"/>
                        <a:t>Dynamic goal (end-point) for the robot</a:t>
                      </a:r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endParaRPr lang="en-CA" dirty="0"/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CA" dirty="0"/>
                        <a:t>Algorithm extension :</a:t>
                      </a:r>
                    </a:p>
                    <a:p>
                      <a:pPr marL="800100" lvl="1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CA" dirty="0"/>
                        <a:t>In this algorithm, the policy matrix calculation is changed where the policy looks into nearby square matrix as well to define the path of the robot</a:t>
                      </a:r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endParaRPr lang="en-CA" dirty="0"/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CA" dirty="0"/>
                        <a:t>Grid calculation changed from 50*50 to 250 * 250px</a:t>
                      </a:r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endParaRPr lang="en-CA" dirty="0"/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CA" dirty="0"/>
                        <a:t>Instead of Monte-</a:t>
                      </a:r>
                      <a:r>
                        <a:rPr lang="en-CA" dirty="0" err="1"/>
                        <a:t>carlo</a:t>
                      </a:r>
                      <a:r>
                        <a:rPr lang="en-CA" dirty="0"/>
                        <a:t> in a grid of 4*4 , we are calculating a grid of 5*5.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0774782"/>
                  </a:ext>
                </a:extLst>
              </a:tr>
            </a:tbl>
          </a:graphicData>
        </a:graphic>
      </p:graphicFrame>
      <p:pic>
        <p:nvPicPr>
          <p:cNvPr id="10" name="Content Placeholder 9" descr="A screen shot of a computer&#10;&#10;Description automatically generated">
            <a:extLst>
              <a:ext uri="{FF2B5EF4-FFF2-40B4-BE49-F238E27FC236}">
                <a16:creationId xmlns:a16="http://schemas.microsoft.com/office/drawing/2014/main" id="{BB221D3D-1A96-45B6-BFF1-640E544E9B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5999" y="1348574"/>
            <a:ext cx="5777535" cy="4206239"/>
          </a:xfrm>
        </p:spPr>
      </p:pic>
    </p:spTree>
    <p:extLst>
      <p:ext uri="{BB962C8B-B14F-4D97-AF65-F5344CB8AC3E}">
        <p14:creationId xmlns:p14="http://schemas.microsoft.com/office/powerpoint/2010/main" val="17709271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E9751CB9-7B25-4EB8-9A6F-82F822549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317383-CF3B-4B02-9512-BECBEF6362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1D4C7A0-6DF2-4F2D-A45D-F111582974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BF3943D-BCB6-4B31-809D-A00568648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9373A6F-2E1F-4613-8E1D-D68057D29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01200"/>
            <a:ext cx="3707477" cy="562497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E937BC-31AD-49C7-ADFE-56EE65697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255" y="702155"/>
            <a:ext cx="3409783" cy="1300365"/>
          </a:xfrm>
        </p:spPr>
        <p:txBody>
          <a:bodyPr>
            <a:normAutofit fontScale="90000"/>
          </a:bodyPr>
          <a:lstStyle/>
          <a:p>
            <a:r>
              <a:rPr lang="en-CA" dirty="0">
                <a:solidFill>
                  <a:srgbClr val="FFFFFF"/>
                </a:solidFill>
              </a:rPr>
              <a:t>Summary - Algorithm Comparisons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8FD9910-F500-4087-8744-DFB0B324F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255" y="2177142"/>
            <a:ext cx="3409782" cy="3823607"/>
          </a:xfrm>
        </p:spPr>
        <p:txBody>
          <a:bodyPr anchor="t">
            <a:normAutofit fontScale="92500" lnSpcReduction="10000"/>
          </a:bodyPr>
          <a:lstStyle/>
          <a:p>
            <a:r>
              <a:rPr lang="en-CA" b="1" i="1" u="sng" dirty="0">
                <a:solidFill>
                  <a:srgbClr val="FFFFFF"/>
                </a:solidFill>
              </a:rPr>
              <a:t>Bayesian algorithm </a:t>
            </a:r>
            <a:r>
              <a:rPr lang="en-CA" dirty="0">
                <a:solidFill>
                  <a:srgbClr val="FFFFFF"/>
                </a:solidFill>
              </a:rPr>
              <a:t>has the highest consistency among all the algorithm to navigate through obstacles while </a:t>
            </a:r>
            <a:r>
              <a:rPr lang="en-CA" b="1" i="1" u="sng" dirty="0">
                <a:solidFill>
                  <a:srgbClr val="FFFFFF"/>
                </a:solidFill>
              </a:rPr>
              <a:t>extended dynamic policy </a:t>
            </a:r>
            <a:r>
              <a:rPr lang="en-CA" dirty="0">
                <a:solidFill>
                  <a:srgbClr val="FFFFFF"/>
                </a:solidFill>
              </a:rPr>
              <a:t>couldn’t scale up as expected.</a:t>
            </a:r>
          </a:p>
          <a:p>
            <a:r>
              <a:rPr lang="en-CA" dirty="0" err="1">
                <a:solidFill>
                  <a:srgbClr val="FFFFFF"/>
                </a:solidFill>
              </a:rPr>
              <a:t>Github</a:t>
            </a:r>
            <a:r>
              <a:rPr lang="en-CA" dirty="0">
                <a:solidFill>
                  <a:srgbClr val="FFFFFF"/>
                </a:solidFill>
              </a:rPr>
              <a:t>: </a:t>
            </a:r>
            <a:r>
              <a:rPr lang="en-CA" dirty="0">
                <a:hlinkClick r:id="rId2"/>
              </a:rPr>
              <a:t>https://github.com/ravasconcelos/rl_obstacle_avoidance/</a:t>
            </a:r>
            <a:endParaRPr lang="en-CA" dirty="0"/>
          </a:p>
          <a:p>
            <a:r>
              <a:rPr lang="en-CA" dirty="0">
                <a:solidFill>
                  <a:srgbClr val="FFFFFF"/>
                </a:solidFill>
              </a:rPr>
              <a:t>Report: </a:t>
            </a:r>
            <a:r>
              <a:rPr lang="en-CA" dirty="0">
                <a:hlinkClick r:id="rId3"/>
              </a:rPr>
              <a:t>https://github.com/ravasconcelos/rl_obstacle_avoidance/blob/master/notebook/Term%20Project%20V2.ipynb</a:t>
            </a:r>
            <a:endParaRPr lang="en-CA" dirty="0">
              <a:solidFill>
                <a:srgbClr val="FFFFFF"/>
              </a:solidFill>
            </a:endParaRP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26D77DF2-8B35-448F-98B9-EF0FEE0A4B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9916" y="548641"/>
            <a:ext cx="3840480" cy="2880360"/>
          </a:xfrm>
          <a:prstGeom prst="rect">
            <a:avLst/>
          </a:prstGeom>
        </p:spPr>
      </p:pic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CD022997-FBCA-4556-8C66-AB73E599E2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45150" y="548641"/>
            <a:ext cx="3714507" cy="2880360"/>
          </a:xfrm>
          <a:prstGeom prst="rect">
            <a:avLst/>
          </a:prstGeom>
        </p:spPr>
      </p:pic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0F6CFBFA-1181-4B40-884C-0D2747266C2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00838" y="3523999"/>
            <a:ext cx="3444312" cy="2583234"/>
          </a:xfrm>
          <a:prstGeom prst="rect">
            <a:avLst/>
          </a:prstGeom>
        </p:spPr>
      </p:pic>
      <p:pic>
        <p:nvPicPr>
          <p:cNvPr id="13" name="Picture 12" descr="A screenshot of a cell phone&#10;&#10;Description automatically generated">
            <a:extLst>
              <a:ext uri="{FF2B5EF4-FFF2-40B4-BE49-F238E27FC236}">
                <a16:creationId xmlns:a16="http://schemas.microsoft.com/office/drawing/2014/main" id="{71738402-0C0E-4303-B030-3FBC779CAB4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04987" y="3523999"/>
            <a:ext cx="3957071" cy="2484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0828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BD2A4-493A-43DE-8F94-D2877F8122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646420"/>
          </a:xfrm>
        </p:spPr>
        <p:txBody>
          <a:bodyPr/>
          <a:lstStyle/>
          <a:p>
            <a:r>
              <a:rPr lang="en-CA" dirty="0"/>
              <a:t>Conclusion – Lesson Learnt and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A6CD0A-3896-42CE-AE92-3B0BA87643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348577"/>
            <a:ext cx="11029615" cy="4626774"/>
          </a:xfrm>
        </p:spPr>
        <p:txBody>
          <a:bodyPr anchor="t"/>
          <a:lstStyle/>
          <a:p>
            <a:pPr marL="0" indent="0">
              <a:buNone/>
            </a:pPr>
            <a:r>
              <a:rPr lang="en-CA" dirty="0"/>
              <a:t>Lesson Learnt</a:t>
            </a:r>
          </a:p>
          <a:p>
            <a:pPr marL="342900" indent="-342900">
              <a:buAutoNum type="arabicPeriod"/>
            </a:pPr>
            <a:r>
              <a:rPr lang="en-US" dirty="0"/>
              <a:t>We can not solve continuous problems using discrete solutions</a:t>
            </a: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r>
              <a:rPr lang="en-CA" dirty="0"/>
              <a:t>Possible extensions of the work include :</a:t>
            </a:r>
          </a:p>
          <a:p>
            <a:pPr marL="342900" indent="-342900">
              <a:buAutoNum type="arabicPeriod"/>
            </a:pPr>
            <a:r>
              <a:rPr lang="en-CA" dirty="0"/>
              <a:t>Use deep learning – q network to further increases the accuracy for the path navigation as done in the snake game (reference : </a:t>
            </a:r>
            <a:r>
              <a:rPr lang="en-CA" dirty="0">
                <a:hlinkClick r:id="rId2"/>
              </a:rPr>
              <a:t>https://github.com/maurock/snake-ga</a:t>
            </a:r>
            <a:r>
              <a:rPr lang="en-CA" dirty="0"/>
              <a:t>)</a:t>
            </a:r>
          </a:p>
          <a:p>
            <a:pPr marL="342900" indent="-342900">
              <a:buAutoNum type="arabicPeriod"/>
            </a:pPr>
            <a:r>
              <a:rPr lang="en-CA" dirty="0"/>
              <a:t>Use deep deterministic policy gradient for solving the problem in continuous domain (reference : </a:t>
            </a:r>
            <a:r>
              <a:rPr lang="en-CA" dirty="0">
                <a:hlinkClick r:id="rId3"/>
              </a:rPr>
              <a:t>https://www.youtube.com/watch?v=PngA5YLFuvU&amp;t=187s</a:t>
            </a:r>
            <a:r>
              <a:rPr lang="en-CA" dirty="0"/>
              <a:t>)</a:t>
            </a:r>
          </a:p>
          <a:p>
            <a:pPr marL="342900" indent="-342900">
              <a:buAutoNum type="arabicPeriod"/>
            </a:pPr>
            <a:endParaRPr lang="en-CA" dirty="0"/>
          </a:p>
          <a:p>
            <a:pPr marL="0" indent="0">
              <a:buNone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791176369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D289AE2-D2AE-49D1-AFAC-3A79F679425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927BD4C1-B6B1-4715-ABF9-E660A51A4EA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1E7CA09-9778-4414-AE97-8064B12DA30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205</TotalTime>
  <Words>656</Words>
  <Application>Microsoft Office PowerPoint</Application>
  <PresentationFormat>Widescreen</PresentationFormat>
  <Paragraphs>82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-apple-system</vt:lpstr>
      <vt:lpstr>Arial</vt:lpstr>
      <vt:lpstr>Franklin Gothic Book</vt:lpstr>
      <vt:lpstr>Franklin Gothic Demi</vt:lpstr>
      <vt:lpstr>Wingdings 2</vt:lpstr>
      <vt:lpstr>DividendVTI</vt:lpstr>
      <vt:lpstr>Robot Obstacle avoidance with reinforcement learning</vt:lpstr>
      <vt:lpstr>Problem Statement</vt:lpstr>
      <vt:lpstr>Environment</vt:lpstr>
      <vt:lpstr>Solution Approach</vt:lpstr>
      <vt:lpstr>algorithm – 1 (Bayesian + static)</vt:lpstr>
      <vt:lpstr>algorithm – 2 (Dynamic Bayesian policy)</vt:lpstr>
      <vt:lpstr>algorithm – 3 (Extended Dynamic Policy)</vt:lpstr>
      <vt:lpstr>Summary - Algorithm Comparisons</vt:lpstr>
      <vt:lpstr>Conclusion – Lesson Learnt and future 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Robot Obstacle avoidance with reinforcement learning</dc:title>
  <dc:creator>Ankur Tyagi</dc:creator>
  <cp:lastModifiedBy>Ankur Tyagi</cp:lastModifiedBy>
  <cp:revision>50</cp:revision>
  <dcterms:created xsi:type="dcterms:W3CDTF">2020-08-03T17:32:00Z</dcterms:created>
  <dcterms:modified xsi:type="dcterms:W3CDTF">2020-08-03T23:41:08Z</dcterms:modified>
</cp:coreProperties>
</file>

<file path=docProps/thumbnail.jpeg>
</file>